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094" userDrawn="1">
          <p15:clr>
            <a:srgbClr val="A4A3A4"/>
          </p15:clr>
        </p15:guide>
        <p15:guide id="2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2B"/>
    <a:srgbClr val="3A803A"/>
    <a:srgbClr val="4CAA4C"/>
    <a:srgbClr val="00B0F0"/>
    <a:srgbClr val="6E6E6E"/>
    <a:srgbClr val="FFFFFF"/>
    <a:srgbClr val="000000"/>
    <a:srgbClr val="AA1329"/>
    <a:srgbClr val="D30306"/>
    <a:srgbClr val="AB1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3" autoAdjust="0"/>
    <p:restoredTop sz="96403" autoAdjust="0"/>
  </p:normalViewPr>
  <p:slideViewPr>
    <p:cSldViewPr snapToGrid="0" showGuides="1">
      <p:cViewPr varScale="1">
        <p:scale>
          <a:sx n="86" d="100"/>
          <a:sy n="86" d="100"/>
        </p:scale>
        <p:origin x="-774" y="-96"/>
      </p:cViewPr>
      <p:guideLst>
        <p:guide orient="horz" pos="4156"/>
        <p:guide pos="2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74956578098553E-2"/>
          <c:y val="0.16839494977927816"/>
          <c:w val="0.98428590738884991"/>
          <c:h val="0.45980118954367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 2021 г.</c:v>
                </c:pt>
              </c:strCache>
            </c:strRef>
          </c:tx>
          <c:spPr>
            <a:solidFill>
              <a:srgbClr val="E1002B"/>
            </a:solid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90-43DE-9FD8-D22EEC8493E0}"/>
              </c:ext>
            </c:extLst>
          </c:dPt>
          <c:dPt>
            <c:idx val="1"/>
            <c:invertIfNegative val="0"/>
            <c:bubble3D val="0"/>
            <c:spPr>
              <a:solidFill>
                <a:srgbClr val="E1002B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90-43DE-9FD8-D22EEC8493E0}"/>
              </c:ext>
            </c:extLst>
          </c:dPt>
          <c:dPt>
            <c:idx val="2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90-43DE-9FD8-D22EEC8493E0}"/>
              </c:ext>
            </c:extLst>
          </c:dPt>
          <c:dPt>
            <c:idx val="3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90-43DE-9FD8-D22EEC8493E0}"/>
              </c:ext>
            </c:extLst>
          </c:dPt>
          <c:dPt>
            <c:idx val="4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90-43DE-9FD8-D22EEC8493E0}"/>
              </c:ext>
            </c:extLst>
          </c:dPt>
          <c:dLbls>
            <c:dLbl>
              <c:idx val="0"/>
              <c:layout>
                <c:manualLayout>
                  <c:x val="-1.2963379953161041E-3"/>
                  <c:y val="-1.4314882041539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106,3</a:t>
                    </a:r>
                    <a:endParaRPr lang="en-US" dirty="0">
                      <a:solidFill>
                        <a:srgbClr val="3A803A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90-43DE-9FD8-D22EEC8493E0}"/>
                </c:ext>
              </c:extLst>
            </c:dLbl>
            <c:dLbl>
              <c:idx val="1"/>
              <c:layout>
                <c:manualLayout>
                  <c:x val="1.0188554878526872E-4"/>
                  <c:y val="-6.97872496850960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106,0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90-43DE-9FD8-D22EEC8493E0}"/>
                </c:ext>
              </c:extLst>
            </c:dLbl>
            <c:dLbl>
              <c:idx val="2"/>
              <c:layout>
                <c:manualLayout>
                  <c:x val="5.0654778069460218E-3"/>
                  <c:y val="-6.87528865379885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105,6</a:t>
                    </a:r>
                    <a:endParaRPr lang="en-US" dirty="0">
                      <a:solidFill>
                        <a:schemeClr val="accent5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90-43DE-9FD8-D22EEC8493E0}"/>
                </c:ext>
              </c:extLst>
            </c:dLbl>
            <c:dLbl>
              <c:idx val="3"/>
              <c:layout>
                <c:manualLayout>
                  <c:x val="-5.4455805587084625E-3"/>
                  <c:y val="-4.7172043334536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102,6</a:t>
                    </a:r>
                    <a:endParaRPr lang="en-US" dirty="0">
                      <a:solidFill>
                        <a:srgbClr val="00B0F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90-43DE-9FD8-D22EEC8493E0}"/>
                </c:ext>
              </c:extLst>
            </c:dLbl>
            <c:dLbl>
              <c:idx val="4"/>
              <c:layout>
                <c:manualLayout>
                  <c:x val="-8.2080657973162205E-3"/>
                  <c:y val="-3.755383478893712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100,0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90-43DE-9FD8-D22EEC8493E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99.9</c:v>
                </c:pt>
                <c:pt idx="1">
                  <c:v>99.7</c:v>
                </c:pt>
                <c:pt idx="2">
                  <c:v>100</c:v>
                </c:pt>
                <c:pt idx="3">
                  <c:v>99.6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90-43DE-9FD8-D22EEC8493E0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D90-43DE-9FD8-D22EEC84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61"/>
        <c:axId val="100385792"/>
        <c:axId val="84279872"/>
      </c:barChart>
      <c:catAx>
        <c:axId val="100385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279872"/>
        <c:crosses val="autoZero"/>
        <c:auto val="1"/>
        <c:lblAlgn val="ctr"/>
        <c:lblOffset val="100"/>
        <c:noMultiLvlLbl val="0"/>
      </c:catAx>
      <c:valAx>
        <c:axId val="84279872"/>
        <c:scaling>
          <c:orientation val="minMax"/>
          <c:max val="115"/>
          <c:min val="75"/>
        </c:scaling>
        <c:delete val="1"/>
        <c:axPos val="l"/>
        <c:numFmt formatCode="0.0" sourceLinked="1"/>
        <c:majorTickMark val="out"/>
        <c:minorTickMark val="none"/>
        <c:tickLblPos val="nextTo"/>
        <c:crossAx val="100385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24420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45" dirty="0" smtClean="0">
                <a:solidFill>
                  <a:srgbClr val="334286"/>
                </a:solidFill>
                <a:latin typeface="Arial"/>
                <a:cs typeface="Arial"/>
              </a:rPr>
              <a:t>ЧЕЧЕНСТАТ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microsoft.com/office/2007/relationships/hdphoto" Target="../media/hdphoto5.wdp"/><Relationship Id="rId2" Type="http://schemas.openxmlformats.org/officeDocument/2006/relationships/chart" Target="../charts/chart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microsoft.com/office/2007/relationships/hdphoto" Target="../media/hdphoto3.wdp"/><Relationship Id="rId19" Type="http://schemas.microsoft.com/office/2007/relationships/hdphoto" Target="../media/hdphoto6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>
            <a:off x="218357" y="4963080"/>
            <a:ext cx="3613580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энергией, </a:t>
            </a:r>
          </a:p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газом и паром; кондиционирование воздуха</a:t>
            </a:r>
          </a:p>
        </p:txBody>
      </p:sp>
      <p:graphicFrame>
        <p:nvGraphicFramePr>
          <p:cNvPr id="66" name="Диаграмма 65"/>
          <p:cNvGraphicFramePr/>
          <p:nvPr>
            <p:extLst>
              <p:ext uri="{D42A27DB-BD31-4B8C-83A1-F6EECF244321}">
                <p14:modId xmlns:p14="http://schemas.microsoft.com/office/powerpoint/2010/main" val="4147042234"/>
              </p:ext>
            </p:extLst>
          </p:nvPr>
        </p:nvGraphicFramePr>
        <p:xfrm>
          <a:off x="3582077" y="1402318"/>
          <a:ext cx="8218968" cy="511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5" name="Таблица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51926"/>
              </p:ext>
            </p:extLst>
          </p:nvPr>
        </p:nvGraphicFramePr>
        <p:xfrm>
          <a:off x="3570446" y="4698438"/>
          <a:ext cx="8370488" cy="160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097">
                  <a:extLst>
                    <a:ext uri="{9D8B030D-6E8A-4147-A177-3AD203B41FA5}">
                      <a16:colId xmlns:a16="http://schemas.microsoft.com/office/drawing/2014/main" xmlns="" val="29943177"/>
                    </a:ext>
                  </a:extLst>
                </a:gridCol>
                <a:gridCol w="1674097">
                  <a:extLst>
                    <a:ext uri="{9D8B030D-6E8A-4147-A177-3AD203B41FA5}">
                      <a16:colId xmlns:a16="http://schemas.microsoft.com/office/drawing/2014/main" xmlns="" val="1818994518"/>
                    </a:ext>
                  </a:extLst>
                </a:gridCol>
                <a:gridCol w="1674097">
                  <a:extLst>
                    <a:ext uri="{9D8B030D-6E8A-4147-A177-3AD203B41FA5}">
                      <a16:colId xmlns:a16="http://schemas.microsoft.com/office/drawing/2014/main" xmlns="" val="1244065776"/>
                    </a:ext>
                  </a:extLst>
                </a:gridCol>
                <a:gridCol w="1831421">
                  <a:extLst>
                    <a:ext uri="{9D8B030D-6E8A-4147-A177-3AD203B41FA5}">
                      <a16:colId xmlns:a16="http://schemas.microsoft.com/office/drawing/2014/main" xmlns="" val="2797052102"/>
                    </a:ext>
                  </a:extLst>
                </a:gridCol>
                <a:gridCol w="1516776">
                  <a:extLst>
                    <a:ext uri="{9D8B030D-6E8A-4147-A177-3AD203B41FA5}">
                      <a16:colId xmlns:a16="http://schemas.microsoft.com/office/drawing/2014/main" xmlns="" val="3684672364"/>
                    </a:ext>
                  </a:extLst>
                </a:gridCol>
              </a:tblGrid>
              <a:tr h="16007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цен производителей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Обрабатывающие</a:t>
                      </a:r>
                      <a:r>
                        <a:rPr lang="ru-RU" sz="105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производства</a:t>
                      </a:r>
                    </a:p>
                    <a:p>
                      <a:pPr algn="l"/>
                      <a:endParaRPr lang="ru-RU" sz="1050" b="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Водоснабжение водоотведение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сбора и утилизации отходов, деятельность по ликвидации загрязнений</a:t>
                      </a:r>
                    </a:p>
                    <a:p>
                      <a:endParaRPr lang="ru-RU" sz="110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полезных ископаемых</a:t>
                      </a:r>
                    </a:p>
                    <a:p>
                      <a:endParaRPr lang="ru-RU" sz="1100" b="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5860675" flipH="1">
            <a:off x="10472373" y="7738484"/>
            <a:ext cx="47425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146678" y="688265"/>
            <a:ext cx="12459805" cy="717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700" dirty="0"/>
              <a:t>ИНДЕКСЫ ЦЕН ПРОИЗВОДИТЕЛЕЙ ПРОМЫШЛЕННЫХ ТОВАРОВ</a:t>
            </a:r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213718" y="1030485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В % К ПРЕДЫДУЩЕМУ МЕСЯЦУ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68143" y="280412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218357" y="3610066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28925" y="6233741"/>
            <a:ext cx="275106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64383" y="5361134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276513" y="4367163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178432" y="2599431"/>
            <a:ext cx="21755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131046" y="3355269"/>
            <a:ext cx="21018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полезных ископаемых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161340" y="4177679"/>
            <a:ext cx="20617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2021008" y="2020645"/>
            <a:ext cx="95571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100,6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078733" y="4482030"/>
            <a:ext cx="1098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106,3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81201" y="5459434"/>
            <a:ext cx="1006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102,6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052467" y="294714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52467" y="3748693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105,6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90842" y="1889840"/>
            <a:ext cx="26164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Декабрю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%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201728" y="1538795"/>
            <a:ext cx="2571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 </a:t>
            </a:r>
          </a:p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ПРОМЫШЛЕННЫХ ТОВАРОВ</a:t>
            </a:r>
            <a:endParaRPr lang="ru-RU" sz="11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5" y="2155868"/>
            <a:ext cx="432000" cy="432000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86" y="5404363"/>
            <a:ext cx="540854" cy="538828"/>
          </a:xfrm>
          <a:prstGeom prst="rect">
            <a:avLst/>
          </a:prstGeom>
        </p:spPr>
      </p:pic>
      <p:sp>
        <p:nvSpPr>
          <p:cNvPr id="148" name="Прямоугольник 147"/>
          <p:cNvSpPr/>
          <p:nvPr/>
        </p:nvSpPr>
        <p:spPr>
          <a:xfrm flipV="1">
            <a:off x="201729" y="6373250"/>
            <a:ext cx="28184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258" y="3757299"/>
            <a:ext cx="576485" cy="609864"/>
          </a:xfrm>
          <a:prstGeom prst="rect">
            <a:avLst/>
          </a:prstGeom>
          <a:noFill/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17267" y="3685067"/>
            <a:ext cx="601049" cy="553448"/>
          </a:xfrm>
          <a:prstGeom prst="rect">
            <a:avLst/>
          </a:prstGeom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705" y="3630764"/>
            <a:ext cx="598798" cy="598798"/>
          </a:xfrm>
          <a:prstGeom prst="rect">
            <a:avLst/>
          </a:prstGeom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027" y="3729725"/>
            <a:ext cx="540543" cy="407791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2913884"/>
            <a:ext cx="499719" cy="4997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8756" y="3689333"/>
            <a:ext cx="545374" cy="540229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6" y="793029"/>
            <a:ext cx="504000" cy="504000"/>
          </a:xfrm>
          <a:prstGeom prst="rect">
            <a:avLst/>
          </a:prstGeom>
        </p:spPr>
      </p:pic>
      <p:grpSp>
        <p:nvGrpSpPr>
          <p:cNvPr id="161" name="Группа 160"/>
          <p:cNvGrpSpPr/>
          <p:nvPr/>
        </p:nvGrpSpPr>
        <p:grpSpPr>
          <a:xfrm>
            <a:off x="406556" y="669100"/>
            <a:ext cx="720000" cy="720000"/>
            <a:chOff x="436776" y="665989"/>
            <a:chExt cx="720000" cy="720000"/>
          </a:xfrm>
        </p:grpSpPr>
        <p:sp>
          <p:nvSpPr>
            <p:cNvPr id="162" name="Овал 161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92C47E93-4F08-43D1-AF53-18BF7362142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560" y="3504452"/>
            <a:ext cx="499719" cy="56423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1" y="4433798"/>
            <a:ext cx="534913" cy="52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8357" y="5850969"/>
            <a:ext cx="32549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водоотведение</a:t>
            </a:r>
          </a:p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сбора и утилизации отходов, деятельность по ликвидации загрязнений</a:t>
            </a:r>
          </a:p>
        </p:txBody>
      </p:sp>
    </p:spTree>
    <p:extLst>
      <p:ext uri="{BB962C8B-B14F-4D97-AF65-F5344CB8AC3E}">
        <p14:creationId xmlns:p14="http://schemas.microsoft.com/office/powerpoint/2010/main" val="2799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102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721</cp:revision>
  <cp:lastPrinted>2022-01-18T14:47:17Z</cp:lastPrinted>
  <dcterms:created xsi:type="dcterms:W3CDTF">2020-04-14T07:41:03Z</dcterms:created>
  <dcterms:modified xsi:type="dcterms:W3CDTF">2022-01-27T14:40:01Z</dcterms:modified>
</cp:coreProperties>
</file>