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2094" userDrawn="1">
          <p15:clr>
            <a:srgbClr val="A4A3A4"/>
          </p15:clr>
        </p15:guide>
        <p15:guide id="2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02B"/>
    <a:srgbClr val="3A803A"/>
    <a:srgbClr val="4CAA4C"/>
    <a:srgbClr val="00B0F0"/>
    <a:srgbClr val="6E6E6E"/>
    <a:srgbClr val="FFFFFF"/>
    <a:srgbClr val="000000"/>
    <a:srgbClr val="AA1329"/>
    <a:srgbClr val="D30306"/>
    <a:srgbClr val="AB1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3" autoAdjust="0"/>
    <p:restoredTop sz="96403" autoAdjust="0"/>
  </p:normalViewPr>
  <p:slideViewPr>
    <p:cSldViewPr snapToGrid="0" showGuides="1">
      <p:cViewPr varScale="1">
        <p:scale>
          <a:sx n="86" d="100"/>
          <a:sy n="86" d="100"/>
        </p:scale>
        <p:origin x="-774" y="-96"/>
      </p:cViewPr>
      <p:guideLst>
        <p:guide orient="horz" pos="4156"/>
        <p:guide pos="20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174956578098553E-2"/>
          <c:y val="0.16839494977927816"/>
          <c:w val="0.98428590738884991"/>
          <c:h val="0.459801189543672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Ноябрь 2021 г.</c:v>
                </c:pt>
              </c:strCache>
            </c:strRef>
          </c:tx>
          <c:spPr>
            <a:solidFill>
              <a:srgbClr val="E1002B"/>
            </a:solidFill>
            <a:ln>
              <a:solidFill>
                <a:srgbClr val="00B0F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1002B"/>
              </a:solidFill>
              <a:ln>
                <a:solidFill>
                  <a:srgbClr val="00B0F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D90-43DE-9FD8-D22EEC8493E0}"/>
              </c:ext>
            </c:extLst>
          </c:dPt>
          <c:dPt>
            <c:idx val="1"/>
            <c:invertIfNegative val="0"/>
            <c:bubble3D val="0"/>
            <c:spPr>
              <a:solidFill>
                <a:srgbClr val="E1002B"/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90-43DE-9FD8-D22EEC8493E0}"/>
              </c:ext>
            </c:extLst>
          </c:dPt>
          <c:dPt>
            <c:idx val="2"/>
            <c:invertIfNegative val="0"/>
            <c:bubble3D val="0"/>
            <c:spPr>
              <a:solidFill>
                <a:srgbClr val="E1002B"/>
              </a:solidFill>
              <a:ln>
                <a:solidFill>
                  <a:srgbClr val="00B0F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D90-43DE-9FD8-D22EEC8493E0}"/>
              </c:ext>
            </c:extLst>
          </c:dPt>
          <c:dPt>
            <c:idx val="3"/>
            <c:invertIfNegative val="0"/>
            <c:bubble3D val="0"/>
            <c:spPr>
              <a:solidFill>
                <a:srgbClr val="E1002B"/>
              </a:solidFill>
              <a:ln>
                <a:solidFill>
                  <a:srgbClr val="00B0F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90-43DE-9FD8-D22EEC8493E0}"/>
              </c:ext>
            </c:extLst>
          </c:dPt>
          <c:dPt>
            <c:idx val="4"/>
            <c:invertIfNegative val="0"/>
            <c:bubble3D val="0"/>
            <c:spPr>
              <a:solidFill>
                <a:srgbClr val="E1002B"/>
              </a:solidFill>
              <a:ln>
                <a:solidFill>
                  <a:srgbClr val="00B0F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D90-43DE-9FD8-D22EEC8493E0}"/>
              </c:ext>
            </c:extLst>
          </c:dPt>
          <c:dLbls>
            <c:dLbl>
              <c:idx val="0"/>
              <c:layout>
                <c:manualLayout>
                  <c:x val="-1.2963379953161041E-3"/>
                  <c:y val="-1.43148820415395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106,3</a:t>
                    </a:r>
                    <a:endParaRPr lang="en-US" dirty="0">
                      <a:solidFill>
                        <a:srgbClr val="3A803A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D90-43DE-9FD8-D22EEC8493E0}"/>
                </c:ext>
              </c:extLst>
            </c:dLbl>
            <c:dLbl>
              <c:idx val="1"/>
              <c:layout>
                <c:manualLayout>
                  <c:x val="1.0188554878526872E-4"/>
                  <c:y val="-6.978724968509606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106,0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D90-43DE-9FD8-D22EEC8493E0}"/>
                </c:ext>
              </c:extLst>
            </c:dLbl>
            <c:dLbl>
              <c:idx val="2"/>
              <c:layout>
                <c:manualLayout>
                  <c:x val="5.0654778069460218E-3"/>
                  <c:y val="-6.875288653798850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105,6</a:t>
                    </a:r>
                    <a:endParaRPr lang="en-US" dirty="0">
                      <a:solidFill>
                        <a:schemeClr val="accent5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D90-43DE-9FD8-D22EEC8493E0}"/>
                </c:ext>
              </c:extLst>
            </c:dLbl>
            <c:dLbl>
              <c:idx val="3"/>
              <c:layout>
                <c:manualLayout>
                  <c:x val="-5.4455805587084625E-3"/>
                  <c:y val="-4.71720433345365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102,6</a:t>
                    </a:r>
                    <a:endParaRPr lang="en-US" dirty="0">
                      <a:solidFill>
                        <a:srgbClr val="00B0F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D90-43DE-9FD8-D22EEC8493E0}"/>
                </c:ext>
              </c:extLst>
            </c:dLbl>
            <c:dLbl>
              <c:idx val="4"/>
              <c:layout>
                <c:manualLayout>
                  <c:x val="-8.2080657973162205E-3"/>
                  <c:y val="-3.755383478893712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100,0</a:t>
                    </a:r>
                    <a:endParaRPr lang="en-US" dirty="0">
                      <a:solidFill>
                        <a:srgbClr val="00206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D90-43DE-9FD8-D22EEC8493E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Обрабатывающие производства</c:v>
                </c:pt>
                <c:pt idx="1">
                  <c:v> Индекс цен производителей</c:v>
                </c:pt>
                <c:pt idx="2">
                  <c:v> Водоснабжение; водоотведение</c:v>
                </c:pt>
                <c:pt idx="3">
                  <c:v>Обеспечение электрической</c:v>
                </c:pt>
                <c:pt idx="4">
                  <c:v>Добыча полезных ископаемых 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99.9</c:v>
                </c:pt>
                <c:pt idx="1">
                  <c:v>99.7</c:v>
                </c:pt>
                <c:pt idx="2">
                  <c:v>100</c:v>
                </c:pt>
                <c:pt idx="3">
                  <c:v>99.6</c:v>
                </c:pt>
                <c:pt idx="4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D90-43DE-9FD8-D22EEC8493E0}"/>
            </c:ext>
          </c:extLst>
        </c:ser>
        <c:ser>
          <c:idx val="1"/>
          <c:order val="1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Обрабатывающие производства</c:v>
                </c:pt>
                <c:pt idx="1">
                  <c:v> Индекс цен производителей</c:v>
                </c:pt>
                <c:pt idx="2">
                  <c:v> Водоснабжение; водоотведение</c:v>
                </c:pt>
                <c:pt idx="3">
                  <c:v>Обеспечение электрической</c:v>
                </c:pt>
                <c:pt idx="4">
                  <c:v>Добыча полезных ископаемых 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9D90-43DE-9FD8-D22EEC8493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61"/>
        <c:axId val="100385792"/>
        <c:axId val="84279872"/>
      </c:barChart>
      <c:catAx>
        <c:axId val="100385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4279872"/>
        <c:crosses val="autoZero"/>
        <c:auto val="1"/>
        <c:lblAlgn val="ctr"/>
        <c:lblOffset val="100"/>
        <c:noMultiLvlLbl val="0"/>
      </c:catAx>
      <c:valAx>
        <c:axId val="84279872"/>
        <c:scaling>
          <c:orientation val="minMax"/>
          <c:max val="115"/>
          <c:min val="75"/>
        </c:scaling>
        <c:delete val="1"/>
        <c:axPos val="l"/>
        <c:numFmt formatCode="0.0" sourceLinked="1"/>
        <c:majorTickMark val="out"/>
        <c:minorTickMark val="none"/>
        <c:tickLblPos val="nextTo"/>
        <c:crossAx val="1003857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2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2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98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>
            <a:extLst>
              <a:ext uri="{FF2B5EF4-FFF2-40B4-BE49-F238E27FC236}">
                <a16:creationId xmlns:a16="http://schemas.microsoft.com/office/drawing/2014/main" xmlns="" id="{8E62C042-4EA4-314F-8837-7915700A0693}"/>
              </a:ext>
            </a:extLst>
          </p:cNvPr>
          <p:cNvSpPr txBox="1"/>
          <p:nvPr/>
        </p:nvSpPr>
        <p:spPr>
          <a:xfrm>
            <a:off x="358565" y="118434"/>
            <a:ext cx="124420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45" dirty="0" smtClean="0">
                <a:solidFill>
                  <a:srgbClr val="334286"/>
                </a:solidFill>
                <a:latin typeface="Arial"/>
                <a:cs typeface="Arial"/>
              </a:rPr>
              <a:t>ЧЕЧЕНСТАТ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xmlns="" id="{978D5EB5-026B-2249-A8D4-5B5D2223AD6E}"/>
              </a:ext>
            </a:extLst>
          </p:cNvPr>
          <p:cNvSpPr/>
          <p:nvPr/>
        </p:nvSpPr>
        <p:spPr>
          <a:xfrm>
            <a:off x="373245" y="-1"/>
            <a:ext cx="11480069" cy="90567"/>
          </a:xfrm>
          <a:custGeom>
            <a:avLst/>
            <a:gdLst/>
            <a:ahLst/>
            <a:cxnLst/>
            <a:rect l="l" t="t" r="r" b="b"/>
            <a:pathLst>
              <a:path w="9980930" h="78740">
                <a:moveTo>
                  <a:pt x="0" y="78232"/>
                </a:moveTo>
                <a:lnTo>
                  <a:pt x="9980358" y="78232"/>
                </a:lnTo>
                <a:lnTo>
                  <a:pt x="9980358" y="0"/>
                </a:lnTo>
                <a:lnTo>
                  <a:pt x="0" y="0"/>
                </a:lnTo>
                <a:lnTo>
                  <a:pt x="0" y="78232"/>
                </a:lnTo>
                <a:close/>
              </a:path>
            </a:pathLst>
          </a:custGeom>
          <a:solidFill>
            <a:srgbClr val="33428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xmlns="" id="{589F21BF-0ECE-1B45-A099-F5B6E92C16A7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310907" y="63556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B81EEA-DF2A-1C47-9781-44818CAE42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xmlns="" id="{5C608B83-A2F2-ED49-8A9B-1801A540551C}"/>
              </a:ext>
            </a:extLst>
          </p:cNvPr>
          <p:cNvSpPr/>
          <p:nvPr userDrawn="1"/>
        </p:nvSpPr>
        <p:spPr>
          <a:xfrm>
            <a:off x="0" y="649854"/>
            <a:ext cx="219919" cy="739108"/>
          </a:xfrm>
          <a:custGeom>
            <a:avLst/>
            <a:gdLst/>
            <a:ahLst/>
            <a:cxnLst/>
            <a:rect l="l" t="t" r="r" b="b"/>
            <a:pathLst>
              <a:path w="203835" h="565785">
                <a:moveTo>
                  <a:pt x="0" y="565226"/>
                </a:moveTo>
                <a:lnTo>
                  <a:pt x="203530" y="565226"/>
                </a:lnTo>
                <a:lnTo>
                  <a:pt x="203530" y="0"/>
                </a:lnTo>
                <a:lnTo>
                  <a:pt x="0" y="0"/>
                </a:lnTo>
                <a:lnTo>
                  <a:pt x="0" y="565226"/>
                </a:lnTo>
                <a:close/>
              </a:path>
            </a:pathLst>
          </a:custGeom>
          <a:solidFill>
            <a:srgbClr val="E100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Текст 17">
            <a:extLst>
              <a:ext uri="{FF2B5EF4-FFF2-40B4-BE49-F238E27FC236}">
                <a16:creationId xmlns:a16="http://schemas.microsoft.com/office/drawing/2014/main" xmlns="" id="{72C1670E-B5AF-C246-8209-DB0091245A2E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92220" y="536137"/>
            <a:ext cx="2613235" cy="936897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3342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1621784"/>
            <a:ext cx="219919" cy="4576940"/>
          </a:xfrm>
          <a:prstGeom prst="rect">
            <a:avLst/>
          </a:prstGeom>
          <a:solidFill>
            <a:srgbClr val="FFC3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403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52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8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30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3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02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56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46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57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7630-3AFD-4605-898C-0BAF58E4A3E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7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17" Type="http://schemas.microsoft.com/office/2007/relationships/hdphoto" Target="../media/hdphoto5.wdp"/><Relationship Id="rId2" Type="http://schemas.openxmlformats.org/officeDocument/2006/relationships/chart" Target="../charts/chart1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9.png"/><Relationship Id="rId10" Type="http://schemas.microsoft.com/office/2007/relationships/hdphoto" Target="../media/hdphoto3.wdp"/><Relationship Id="rId19" Type="http://schemas.microsoft.com/office/2007/relationships/hdphoto" Target="../media/hdphoto6.wdp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ик 132"/>
          <p:cNvSpPr/>
          <p:nvPr/>
        </p:nvSpPr>
        <p:spPr>
          <a:xfrm>
            <a:off x="218357" y="4963080"/>
            <a:ext cx="3613580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05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электрической энергией, </a:t>
            </a:r>
          </a:p>
          <a:p>
            <a:pPr>
              <a:lnSpc>
                <a:spcPct val="80000"/>
              </a:lnSpc>
            </a:pPr>
            <a:r>
              <a:rPr lang="ru-RU" sz="105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газом и паром; кондиционирование воздуха</a:t>
            </a:r>
          </a:p>
        </p:txBody>
      </p:sp>
      <p:graphicFrame>
        <p:nvGraphicFramePr>
          <p:cNvPr id="66" name="Диаграмма 65"/>
          <p:cNvGraphicFramePr/>
          <p:nvPr>
            <p:extLst>
              <p:ext uri="{D42A27DB-BD31-4B8C-83A1-F6EECF244321}">
                <p14:modId xmlns:p14="http://schemas.microsoft.com/office/powerpoint/2010/main" val="4147042234"/>
              </p:ext>
            </p:extLst>
          </p:nvPr>
        </p:nvGraphicFramePr>
        <p:xfrm>
          <a:off x="3582077" y="1402318"/>
          <a:ext cx="8218968" cy="5114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5" name="Таблица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251926"/>
              </p:ext>
            </p:extLst>
          </p:nvPr>
        </p:nvGraphicFramePr>
        <p:xfrm>
          <a:off x="3570446" y="4698438"/>
          <a:ext cx="8370488" cy="1600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097">
                  <a:extLst>
                    <a:ext uri="{9D8B030D-6E8A-4147-A177-3AD203B41FA5}">
                      <a16:colId xmlns:a16="http://schemas.microsoft.com/office/drawing/2014/main" xmlns="" val="29943177"/>
                    </a:ext>
                  </a:extLst>
                </a:gridCol>
                <a:gridCol w="1674097">
                  <a:extLst>
                    <a:ext uri="{9D8B030D-6E8A-4147-A177-3AD203B41FA5}">
                      <a16:colId xmlns:a16="http://schemas.microsoft.com/office/drawing/2014/main" xmlns="" val="1818994518"/>
                    </a:ext>
                  </a:extLst>
                </a:gridCol>
                <a:gridCol w="1674097">
                  <a:extLst>
                    <a:ext uri="{9D8B030D-6E8A-4147-A177-3AD203B41FA5}">
                      <a16:colId xmlns:a16="http://schemas.microsoft.com/office/drawing/2014/main" xmlns="" val="1244065776"/>
                    </a:ext>
                  </a:extLst>
                </a:gridCol>
                <a:gridCol w="1831421">
                  <a:extLst>
                    <a:ext uri="{9D8B030D-6E8A-4147-A177-3AD203B41FA5}">
                      <a16:colId xmlns:a16="http://schemas.microsoft.com/office/drawing/2014/main" xmlns="" val="2797052102"/>
                    </a:ext>
                  </a:extLst>
                </a:gridCol>
                <a:gridCol w="1516776">
                  <a:extLst>
                    <a:ext uri="{9D8B030D-6E8A-4147-A177-3AD203B41FA5}">
                      <a16:colId xmlns:a16="http://schemas.microsoft.com/office/drawing/2014/main" xmlns="" val="3684672364"/>
                    </a:ext>
                  </a:extLst>
                </a:gridCol>
              </a:tblGrid>
              <a:tr h="160076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Обеспечение электрической энергией, газом и паром; кондиционирование воздуха</a:t>
                      </a:r>
                      <a:endParaRPr lang="ru-RU" sz="11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Индекс цен производителей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spc="-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Обрабатывающие</a:t>
                      </a:r>
                      <a:r>
                        <a:rPr lang="ru-RU" sz="1050" spc="-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spc="-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производства</a:t>
                      </a:r>
                    </a:p>
                    <a:p>
                      <a:pPr algn="l"/>
                      <a:endParaRPr lang="ru-RU" sz="1050" b="0" spc="-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Водоснабжение водоотведение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организация сбора и утилизации отходов, деятельность по ликвидации загрязнений</a:t>
                      </a:r>
                    </a:p>
                    <a:p>
                      <a:endParaRPr lang="ru-RU" sz="1100" spc="-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Добыча полезных ископаемых</a:t>
                      </a:r>
                    </a:p>
                    <a:p>
                      <a:endParaRPr lang="ru-RU" sz="1100" b="0" spc="-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1382595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471CBC5B-1E69-0E49-9ACB-FED09C8D3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rot="5860675" flipH="1">
            <a:off x="10472373" y="7738484"/>
            <a:ext cx="47425" cy="365125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1439586" y="177800"/>
            <a:ext cx="10403790" cy="529239"/>
            <a:chOff x="1439586" y="5107200"/>
            <a:chExt cx="10403790" cy="529239"/>
          </a:xfrm>
        </p:grpSpPr>
        <p:sp>
          <p:nvSpPr>
            <p:cNvPr id="28" name="object 9">
              <a:extLst>
                <a:ext uri="{FF2B5EF4-FFF2-40B4-BE49-F238E27FC236}">
                  <a16:creationId xmlns:a16="http://schemas.microsoft.com/office/drawing/2014/main" xmlns="" id="{222E1C3D-BC3A-D443-8563-08790B13AA2D}"/>
                </a:ext>
              </a:extLst>
            </p:cNvPr>
            <p:cNvSpPr/>
            <p:nvPr/>
          </p:nvSpPr>
          <p:spPr>
            <a:xfrm>
              <a:off x="1439586" y="5161088"/>
              <a:ext cx="7096699" cy="475351"/>
            </a:xfrm>
            <a:custGeom>
              <a:avLst/>
              <a:gdLst/>
              <a:ahLst/>
              <a:cxnLst/>
              <a:rect l="l" t="t" r="r" b="b"/>
              <a:pathLst>
                <a:path w="3267075">
                  <a:moveTo>
                    <a:pt x="0" y="0"/>
                  </a:moveTo>
                  <a:lnTo>
                    <a:pt x="3266757" y="0"/>
                  </a:lnTo>
                </a:path>
              </a:pathLst>
            </a:custGeom>
            <a:ln w="25400">
              <a:solidFill>
                <a:srgbClr val="33428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8360857" y="5107200"/>
              <a:ext cx="3482519" cy="106098"/>
              <a:chOff x="8360857" y="5107200"/>
              <a:chExt cx="3482519" cy="106098"/>
            </a:xfrm>
          </p:grpSpPr>
          <p:sp>
            <p:nvSpPr>
              <p:cNvPr id="30" name="object 11">
                <a:extLst>
                  <a:ext uri="{FF2B5EF4-FFF2-40B4-BE49-F238E27FC236}">
                    <a16:creationId xmlns:a16="http://schemas.microsoft.com/office/drawing/2014/main" xmlns="" id="{E7D5C25E-08D6-344C-B0C6-CB0D11FF9875}"/>
                  </a:ext>
                </a:extLst>
              </p:cNvPr>
              <p:cNvSpPr/>
              <p:nvPr/>
            </p:nvSpPr>
            <p:spPr>
              <a:xfrm flipV="1">
                <a:off x="8400256" y="5107200"/>
                <a:ext cx="3443120" cy="49992"/>
              </a:xfrm>
              <a:custGeom>
                <a:avLst/>
                <a:gdLst/>
                <a:ahLst/>
                <a:cxnLst/>
                <a:rect l="l" t="t" r="r" b="b"/>
                <a:pathLst>
                  <a:path w="3249929">
                    <a:moveTo>
                      <a:pt x="0" y="0"/>
                    </a:moveTo>
                    <a:lnTo>
                      <a:pt x="3249561" y="0"/>
                    </a:lnTo>
                  </a:path>
                </a:pathLst>
              </a:custGeom>
              <a:ln w="25400">
                <a:solidFill>
                  <a:srgbClr val="FFC32E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8360857" y="5109584"/>
                <a:ext cx="238082" cy="103714"/>
                <a:chOff x="2667374" y="2712291"/>
                <a:chExt cx="238082" cy="103714"/>
              </a:xfrm>
            </p:grpSpPr>
            <p:sp>
              <p:nvSpPr>
                <p:cNvPr id="32" name="object 12">
                  <a:extLst>
                    <a:ext uri="{FF2B5EF4-FFF2-40B4-BE49-F238E27FC236}">
                      <a16:creationId xmlns:a16="http://schemas.microsoft.com/office/drawing/2014/main" xmlns="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667374" y="2712291"/>
                  <a:ext cx="238082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3" name="object 12">
                  <a:extLst>
                    <a:ext uri="{FF2B5EF4-FFF2-40B4-BE49-F238E27FC236}">
                      <a16:creationId xmlns:a16="http://schemas.microsoft.com/office/drawing/2014/main" xmlns="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739089" y="2712291"/>
                  <a:ext cx="103714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rgbClr val="334286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64" name="Текст 3"/>
          <p:cNvSpPr>
            <a:spLocks noGrp="1"/>
          </p:cNvSpPr>
          <p:nvPr>
            <p:ph type="body" sz="quarter" idx="10"/>
          </p:nvPr>
        </p:nvSpPr>
        <p:spPr>
          <a:xfrm>
            <a:off x="1146678" y="688265"/>
            <a:ext cx="12459805" cy="71754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700" dirty="0"/>
              <a:t>ИНДЕКСЫ ЦЕН ПРОИЗВОДИТЕЛЕЙ ПРОМЫШЛЕННЫХ ТОВАРОВ</a:t>
            </a:r>
          </a:p>
        </p:txBody>
      </p:sp>
      <p:sp>
        <p:nvSpPr>
          <p:cNvPr id="65" name="Текст 3"/>
          <p:cNvSpPr txBox="1">
            <a:spLocks/>
          </p:cNvSpPr>
          <p:nvPr/>
        </p:nvSpPr>
        <p:spPr>
          <a:xfrm>
            <a:off x="1213718" y="1030485"/>
            <a:ext cx="6731714" cy="2833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600" dirty="0"/>
              <a:t>В % К ПРЕДЫДУЩЕМУ МЕСЯЦУ</a:t>
            </a:r>
          </a:p>
          <a:p>
            <a:pPr>
              <a:spcBef>
                <a:spcPts val="0"/>
              </a:spcBef>
            </a:pPr>
            <a:r>
              <a:rPr lang="ru-RU" sz="1600" dirty="0"/>
              <a:t> </a:t>
            </a: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268143" y="2804122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218357" y="3610066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228925" y="6233741"/>
            <a:ext cx="275106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264383" y="5361134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>
            <a:off x="276513" y="4367163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Прямоугольник 129"/>
          <p:cNvSpPr/>
          <p:nvPr/>
        </p:nvSpPr>
        <p:spPr>
          <a:xfrm>
            <a:off x="178432" y="2599431"/>
            <a:ext cx="217559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цен производителей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131046" y="3355269"/>
            <a:ext cx="210185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Добыча полезных ископаемых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161340" y="4177679"/>
            <a:ext cx="206178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spc="-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Обрабатывающие производства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2021008" y="2020645"/>
            <a:ext cx="95571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100,6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2078733" y="4482030"/>
            <a:ext cx="1098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106,3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1981201" y="5459434"/>
            <a:ext cx="1006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102,6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2052467" y="2947140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100,0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2052467" y="3748693"/>
            <a:ext cx="1040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105,6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190842" y="1889840"/>
            <a:ext cx="26164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к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Декабрю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г., %</a:t>
            </a:r>
          </a:p>
        </p:txBody>
      </p:sp>
      <p:sp>
        <p:nvSpPr>
          <p:cNvPr id="141" name="Прямоугольник 140"/>
          <p:cNvSpPr/>
          <p:nvPr/>
        </p:nvSpPr>
        <p:spPr>
          <a:xfrm>
            <a:off x="201728" y="1538795"/>
            <a:ext cx="25715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ЦЕН ПРОИЗВОДИТЕЛЕЙ </a:t>
            </a:r>
          </a:p>
          <a:p>
            <a:r>
              <a:rPr lang="ru-RU" sz="11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ПРОМЫШЛЕННЫХ ТОВАРОВ</a:t>
            </a:r>
            <a:endParaRPr lang="ru-RU" sz="1100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2" name="Рисунок 1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65" y="2155868"/>
            <a:ext cx="432000" cy="432000"/>
          </a:xfrm>
          <a:prstGeom prst="rect">
            <a:avLst/>
          </a:prstGeom>
        </p:spPr>
      </p:pic>
      <p:pic>
        <p:nvPicPr>
          <p:cNvPr id="146" name="Рисунок 1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786" y="5404363"/>
            <a:ext cx="540854" cy="538828"/>
          </a:xfrm>
          <a:prstGeom prst="rect">
            <a:avLst/>
          </a:prstGeom>
        </p:spPr>
      </p:pic>
      <p:sp>
        <p:nvSpPr>
          <p:cNvPr id="148" name="Прямоугольник 147"/>
          <p:cNvSpPr/>
          <p:nvPr/>
        </p:nvSpPr>
        <p:spPr>
          <a:xfrm flipV="1">
            <a:off x="201729" y="6373250"/>
            <a:ext cx="281844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ctr">
              <a:defRPr/>
            </a:pP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1" name="Рисунок 150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258" y="3757299"/>
            <a:ext cx="576485" cy="609864"/>
          </a:xfrm>
          <a:prstGeom prst="rect">
            <a:avLst/>
          </a:prstGeom>
          <a:noFill/>
        </p:spPr>
      </p:pic>
      <p:pic>
        <p:nvPicPr>
          <p:cNvPr id="152" name="Рисунок 15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17267" y="3685067"/>
            <a:ext cx="601049" cy="553448"/>
          </a:xfrm>
          <a:prstGeom prst="rect">
            <a:avLst/>
          </a:prstGeom>
        </p:spPr>
      </p:pic>
      <p:pic>
        <p:nvPicPr>
          <p:cNvPr id="154" name="Рисунок 153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hotocopy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705" y="3630764"/>
            <a:ext cx="598798" cy="598798"/>
          </a:xfrm>
          <a:prstGeom prst="rect">
            <a:avLst/>
          </a:prstGeom>
        </p:spPr>
      </p:pic>
      <p:pic>
        <p:nvPicPr>
          <p:cNvPr id="155" name="Рисунок 154"/>
          <p:cNvPicPr>
            <a:picLocks noChangeAspect="1"/>
          </p:cNvPicPr>
          <p:nvPr/>
        </p:nvPicPr>
        <p:blipFill>
          <a:blip r:embed="rId11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hotocopy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027" y="3729725"/>
            <a:ext cx="540543" cy="407791"/>
          </a:xfrm>
          <a:prstGeom prst="rect">
            <a:avLst/>
          </a:prstGeom>
        </p:spPr>
      </p:pic>
      <p:pic>
        <p:nvPicPr>
          <p:cNvPr id="157" name="Рисунок 15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47" y="2913884"/>
            <a:ext cx="499719" cy="49971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8756" y="3689333"/>
            <a:ext cx="545374" cy="540229"/>
          </a:xfrm>
          <a:prstGeom prst="rect">
            <a:avLst/>
          </a:prstGeom>
        </p:spPr>
      </p:pic>
      <p:pic>
        <p:nvPicPr>
          <p:cNvPr id="160" name="Рисунок 159"/>
          <p:cNvPicPr>
            <a:picLocks noChangeAspect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56" y="793029"/>
            <a:ext cx="504000" cy="504000"/>
          </a:xfrm>
          <a:prstGeom prst="rect">
            <a:avLst/>
          </a:prstGeom>
        </p:spPr>
      </p:pic>
      <p:grpSp>
        <p:nvGrpSpPr>
          <p:cNvPr id="161" name="Группа 160"/>
          <p:cNvGrpSpPr/>
          <p:nvPr/>
        </p:nvGrpSpPr>
        <p:grpSpPr>
          <a:xfrm>
            <a:off x="406556" y="669100"/>
            <a:ext cx="720000" cy="720000"/>
            <a:chOff x="436776" y="665989"/>
            <a:chExt cx="720000" cy="720000"/>
          </a:xfrm>
        </p:grpSpPr>
        <p:sp>
          <p:nvSpPr>
            <p:cNvPr id="162" name="Овал 161"/>
            <p:cNvSpPr/>
            <p:nvPr/>
          </p:nvSpPr>
          <p:spPr>
            <a:xfrm>
              <a:off x="436776" y="665989"/>
              <a:ext cx="720000" cy="720000"/>
            </a:xfrm>
            <a:prstGeom prst="ellipse">
              <a:avLst/>
            </a:prstGeom>
            <a:noFill/>
            <a:ln w="38100">
              <a:solidFill>
                <a:srgbClr val="334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3" name="Рисунок 162"/>
            <p:cNvPicPr>
              <a:picLocks noChangeAspect="1"/>
            </p:cNvPicPr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776" y="789918"/>
              <a:ext cx="504000" cy="504000"/>
            </a:xfrm>
            <a:prstGeom prst="rect">
              <a:avLst/>
            </a:prstGeom>
          </p:spPr>
        </p:pic>
      </p:grpSp>
      <p:pic>
        <p:nvPicPr>
          <p:cNvPr id="48" name="Рисунок 47">
            <a:extLst>
              <a:ext uri="{FF2B5EF4-FFF2-40B4-BE49-F238E27FC236}">
                <a16:creationId xmlns:a16="http://schemas.microsoft.com/office/drawing/2014/main" xmlns="" id="{92C47E93-4F08-43D1-AF53-18BF7362142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0560" y="3504452"/>
            <a:ext cx="499719" cy="56423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artisticGlowEdges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71" y="4433798"/>
            <a:ext cx="534913" cy="52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8357" y="5850969"/>
            <a:ext cx="325499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ctr">
              <a:defRPr/>
            </a:pP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 водоотведение</a:t>
            </a:r>
          </a:p>
          <a:p>
            <a:pPr lvl="0" fontAlgn="ctr">
              <a:defRPr/>
            </a:pP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сбора и утилизации отходов, деятельность по ликвидации загрязнений</a:t>
            </a:r>
          </a:p>
        </p:txBody>
      </p:sp>
    </p:spTree>
    <p:extLst>
      <p:ext uri="{BB962C8B-B14F-4D97-AF65-F5344CB8AC3E}">
        <p14:creationId xmlns:p14="http://schemas.microsoft.com/office/powerpoint/2010/main" val="279945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5501</TotalTime>
  <Words>102</Words>
  <Application>Microsoft Office PowerPoint</Application>
  <PresentationFormat>Произвольный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Владимиров Никита Андреевич</dc:creator>
  <cp:lastModifiedBy>Шагидаева Лариса Эмидиновна</cp:lastModifiedBy>
  <cp:revision>721</cp:revision>
  <cp:lastPrinted>2022-01-18T14:47:17Z</cp:lastPrinted>
  <dcterms:created xsi:type="dcterms:W3CDTF">2020-04-14T07:41:03Z</dcterms:created>
  <dcterms:modified xsi:type="dcterms:W3CDTF">2022-01-27T14:40:01Z</dcterms:modified>
</cp:coreProperties>
</file>